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antason Bold" charset="1" panose="00000000000000000000"/>
      <p:regular r:id="rId23"/>
    </p:embeddedFont>
    <p:embeddedFont>
      <p:font typeface="Anantason" charset="1" panose="00000000000000000000"/>
      <p:regular r:id="rId24"/>
    </p:embeddedFont>
    <p:embeddedFont>
      <p:font typeface="Open Sans" charset="1" panose="020B0606030504020204"/>
      <p:regular r:id="rId25"/>
    </p:embeddedFont>
    <p:embeddedFont>
      <p:font typeface="Anantason Condensed Bold" charset="1" panose="00000000000000000000"/>
      <p:regular r:id="rId26"/>
    </p:embeddedFont>
    <p:embeddedFont>
      <p:font typeface="Open Sans Bold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29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1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1692" y="130760"/>
            <a:ext cx="2797097" cy="5474212"/>
          </a:xfrm>
          <a:custGeom>
            <a:avLst/>
            <a:gdLst/>
            <a:ahLst/>
            <a:cxnLst/>
            <a:rect r="r" b="b" t="t" l="l"/>
            <a:pathLst>
              <a:path h="5474212" w="2797097">
                <a:moveTo>
                  <a:pt x="0" y="0"/>
                </a:moveTo>
                <a:lnTo>
                  <a:pt x="2797098" y="0"/>
                </a:lnTo>
                <a:lnTo>
                  <a:pt x="2797098" y="5474211"/>
                </a:lnTo>
                <a:lnTo>
                  <a:pt x="0" y="547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39815"/>
            <a:ext cx="6132686" cy="4088457"/>
          </a:xfrm>
          <a:custGeom>
            <a:avLst/>
            <a:gdLst/>
            <a:ahLst/>
            <a:cxnLst/>
            <a:rect r="r" b="b" t="t" l="l"/>
            <a:pathLst>
              <a:path h="4088457" w="6132686">
                <a:moveTo>
                  <a:pt x="0" y="0"/>
                </a:moveTo>
                <a:lnTo>
                  <a:pt x="6132686" y="0"/>
                </a:lnTo>
                <a:lnTo>
                  <a:pt x="6132686" y="4088458"/>
                </a:lnTo>
                <a:lnTo>
                  <a:pt x="0" y="408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770" y="658435"/>
            <a:ext cx="3809041" cy="937976"/>
          </a:xfrm>
          <a:custGeom>
            <a:avLst/>
            <a:gdLst/>
            <a:ahLst/>
            <a:cxnLst/>
            <a:rect r="r" b="b" t="t" l="l"/>
            <a:pathLst>
              <a:path h="937976" w="3809041">
                <a:moveTo>
                  <a:pt x="0" y="0"/>
                </a:moveTo>
                <a:lnTo>
                  <a:pt x="3809041" y="0"/>
                </a:lnTo>
                <a:lnTo>
                  <a:pt x="3809041" y="937977"/>
                </a:lnTo>
                <a:lnTo>
                  <a:pt x="0" y="93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9232" y="2734516"/>
            <a:ext cx="8069536" cy="19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41"/>
              </a:lnSpc>
            </a:pPr>
            <a:r>
              <a:rPr lang="en-US" b="true" sz="6887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PROYECTO MINIFIT</a:t>
            </a:r>
          </a:p>
          <a:p>
            <a:pPr algn="r">
              <a:lnSpc>
                <a:spcPts val="5509"/>
              </a:lnSpc>
              <a:spcBef>
                <a:spcPct val="0"/>
              </a:spcBef>
            </a:pPr>
            <a:r>
              <a:rPr lang="en-US" b="true" sz="3935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INGENIERÍA EN INFORMÁTICA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445762"/>
            <a:ext cx="6777741" cy="25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Integrantes: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Dyland Martinez Cisternas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Polet Adasme Peñailillo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Fernanda Barra Reyes</a:t>
            </a:r>
          </a:p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Sección: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Capstone-007v</a:t>
            </a:r>
          </a:p>
          <a:p>
            <a:pPr algn="l">
              <a:lnSpc>
                <a:spcPts val="4061"/>
              </a:lnSpc>
              <a:spcBef>
                <a:spcPct val="0"/>
              </a:spcBef>
            </a:pPr>
            <a:r>
              <a:rPr lang="en-US" b="true" sz="290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Docente: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Fernando Herrera Francesconi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7830" y="2783569"/>
            <a:ext cx="13244533" cy="5597776"/>
          </a:xfrm>
          <a:custGeom>
            <a:avLst/>
            <a:gdLst/>
            <a:ahLst/>
            <a:cxnLst/>
            <a:rect r="r" b="b" t="t" l="l"/>
            <a:pathLst>
              <a:path h="5597776" w="13244533">
                <a:moveTo>
                  <a:pt x="0" y="0"/>
                </a:moveTo>
                <a:lnTo>
                  <a:pt x="13244533" y="0"/>
                </a:lnTo>
                <a:lnTo>
                  <a:pt x="13244533" y="5597776"/>
                </a:lnTo>
                <a:lnTo>
                  <a:pt x="0" y="559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1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0091" y="401182"/>
            <a:ext cx="2060601" cy="1858287"/>
          </a:xfrm>
          <a:custGeom>
            <a:avLst/>
            <a:gdLst/>
            <a:ahLst/>
            <a:cxnLst/>
            <a:rect r="r" b="b" t="t" l="l"/>
            <a:pathLst>
              <a:path h="1858287" w="2060601">
                <a:moveTo>
                  <a:pt x="0" y="0"/>
                </a:moveTo>
                <a:lnTo>
                  <a:pt x="2060601" y="0"/>
                </a:lnTo>
                <a:lnTo>
                  <a:pt x="2060601" y="1858287"/>
                </a:lnTo>
                <a:lnTo>
                  <a:pt x="0" y="185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3456" y="952500"/>
            <a:ext cx="57966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ESTUDIO DE MERCADO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1713" y="-147116"/>
            <a:ext cx="13912155" cy="10434116"/>
          </a:xfrm>
          <a:custGeom>
            <a:avLst/>
            <a:gdLst/>
            <a:ahLst/>
            <a:cxnLst/>
            <a:rect r="r" b="b" t="t" l="l"/>
            <a:pathLst>
              <a:path h="10434116" w="13912155">
                <a:moveTo>
                  <a:pt x="0" y="0"/>
                </a:moveTo>
                <a:lnTo>
                  <a:pt x="13912155" y="0"/>
                </a:lnTo>
                <a:lnTo>
                  <a:pt x="13912155" y="10434116"/>
                </a:lnTo>
                <a:lnTo>
                  <a:pt x="0" y="10434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200355" y="3009696"/>
          <a:ext cx="5057775" cy="2933700"/>
        </p:xfrm>
        <a:graphic>
          <a:graphicData uri="http://schemas.openxmlformats.org/presentationml/2006/ole">
            <p:oleObj imgW="6057900" imgH="3937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6026408" y="404374"/>
            <a:ext cx="1701366" cy="1663085"/>
          </a:xfrm>
          <a:custGeom>
            <a:avLst/>
            <a:gdLst/>
            <a:ahLst/>
            <a:cxnLst/>
            <a:rect r="r" b="b" t="t" l="l"/>
            <a:pathLst>
              <a:path h="1663085" w="1701366">
                <a:moveTo>
                  <a:pt x="0" y="0"/>
                </a:moveTo>
                <a:lnTo>
                  <a:pt x="1701366" y="0"/>
                </a:lnTo>
                <a:lnTo>
                  <a:pt x="1701366" y="1663085"/>
                </a:lnTo>
                <a:lnTo>
                  <a:pt x="0" y="166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3115" y="5956528"/>
            <a:ext cx="1299122" cy="878531"/>
          </a:xfrm>
          <a:custGeom>
            <a:avLst/>
            <a:gdLst/>
            <a:ahLst/>
            <a:cxnLst/>
            <a:rect r="r" b="b" t="t" l="l"/>
            <a:pathLst>
              <a:path h="878531" w="1299122">
                <a:moveTo>
                  <a:pt x="0" y="0"/>
                </a:moveTo>
                <a:lnTo>
                  <a:pt x="1299122" y="0"/>
                </a:lnTo>
                <a:lnTo>
                  <a:pt x="1299122" y="878531"/>
                </a:lnTo>
                <a:lnTo>
                  <a:pt x="0" y="878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7687">
            <a:off x="11114516" y="4241410"/>
            <a:ext cx="3216320" cy="1280680"/>
          </a:xfrm>
          <a:custGeom>
            <a:avLst/>
            <a:gdLst/>
            <a:ahLst/>
            <a:cxnLst/>
            <a:rect r="r" b="b" t="t" l="l"/>
            <a:pathLst>
              <a:path h="1280680" w="3216320">
                <a:moveTo>
                  <a:pt x="0" y="0"/>
                </a:moveTo>
                <a:lnTo>
                  <a:pt x="3216320" y="0"/>
                </a:lnTo>
                <a:lnTo>
                  <a:pt x="3216320" y="1280680"/>
                </a:lnTo>
                <a:lnTo>
                  <a:pt x="0" y="1280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1004" y="5192840"/>
            <a:ext cx="2265546" cy="2027664"/>
          </a:xfrm>
          <a:custGeom>
            <a:avLst/>
            <a:gdLst/>
            <a:ahLst/>
            <a:cxnLst/>
            <a:rect r="r" b="b" t="t" l="l"/>
            <a:pathLst>
              <a:path h="2027664" w="2265546">
                <a:moveTo>
                  <a:pt x="0" y="0"/>
                </a:moveTo>
                <a:lnTo>
                  <a:pt x="2265546" y="0"/>
                </a:lnTo>
                <a:lnTo>
                  <a:pt x="2265546" y="2027663"/>
                </a:lnTo>
                <a:lnTo>
                  <a:pt x="0" y="2027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74274" y="5192840"/>
            <a:ext cx="1974876" cy="1969939"/>
          </a:xfrm>
          <a:custGeom>
            <a:avLst/>
            <a:gdLst/>
            <a:ahLst/>
            <a:cxnLst/>
            <a:rect r="r" b="b" t="t" l="l"/>
            <a:pathLst>
              <a:path h="1969939" w="1974876">
                <a:moveTo>
                  <a:pt x="0" y="0"/>
                </a:moveTo>
                <a:lnTo>
                  <a:pt x="1974877" y="0"/>
                </a:lnTo>
                <a:lnTo>
                  <a:pt x="1974877" y="1969939"/>
                </a:lnTo>
                <a:lnTo>
                  <a:pt x="0" y="1969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558" y="1019938"/>
            <a:ext cx="610023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nantason Condensed Bold"/>
                <a:ea typeface="Anantason Condensed Bold"/>
                <a:cs typeface="Anantason Condensed Bold"/>
                <a:sym typeface="Anantason Condensed Bold"/>
              </a:rPr>
              <a:t>COSTOS Y ESTRATEGIA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03814" y="2597581"/>
            <a:ext cx="5762526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Patrocinio x Publicidad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599961">
            <a:off x="10961765" y="6927499"/>
            <a:ext cx="3216320" cy="1280680"/>
          </a:xfrm>
          <a:custGeom>
            <a:avLst/>
            <a:gdLst/>
            <a:ahLst/>
            <a:cxnLst/>
            <a:rect r="r" b="b" t="t" l="l"/>
            <a:pathLst>
              <a:path h="1280680" w="3216320">
                <a:moveTo>
                  <a:pt x="0" y="0"/>
                </a:moveTo>
                <a:lnTo>
                  <a:pt x="3216320" y="0"/>
                </a:lnTo>
                <a:lnTo>
                  <a:pt x="3216320" y="1280680"/>
                </a:lnTo>
                <a:lnTo>
                  <a:pt x="0" y="1280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7410" y="2239817"/>
            <a:ext cx="3798527" cy="2834285"/>
          </a:xfrm>
          <a:custGeom>
            <a:avLst/>
            <a:gdLst/>
            <a:ahLst/>
            <a:cxnLst/>
            <a:rect r="r" b="b" t="t" l="l"/>
            <a:pathLst>
              <a:path h="2834285" w="3798527">
                <a:moveTo>
                  <a:pt x="0" y="0"/>
                </a:moveTo>
                <a:lnTo>
                  <a:pt x="3798527" y="0"/>
                </a:lnTo>
                <a:lnTo>
                  <a:pt x="3798527" y="2834285"/>
                </a:lnTo>
                <a:lnTo>
                  <a:pt x="0" y="283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9362" y="4709271"/>
            <a:ext cx="3533799" cy="3533799"/>
          </a:xfrm>
          <a:custGeom>
            <a:avLst/>
            <a:gdLst/>
            <a:ahLst/>
            <a:cxnLst/>
            <a:rect r="r" b="b" t="t" l="l"/>
            <a:pathLst>
              <a:path h="3533799" w="3533799">
                <a:moveTo>
                  <a:pt x="0" y="0"/>
                </a:moveTo>
                <a:lnTo>
                  <a:pt x="3533799" y="0"/>
                </a:lnTo>
                <a:lnTo>
                  <a:pt x="3533799" y="3533798"/>
                </a:lnTo>
                <a:lnTo>
                  <a:pt x="0" y="3533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6893" y="3030494"/>
            <a:ext cx="2956559" cy="4615517"/>
          </a:xfrm>
          <a:custGeom>
            <a:avLst/>
            <a:gdLst/>
            <a:ahLst/>
            <a:cxnLst/>
            <a:rect r="r" b="b" t="t" l="l"/>
            <a:pathLst>
              <a:path h="4615517" w="2956559">
                <a:moveTo>
                  <a:pt x="0" y="0"/>
                </a:moveTo>
                <a:lnTo>
                  <a:pt x="2956559" y="0"/>
                </a:lnTo>
                <a:lnTo>
                  <a:pt x="2956559" y="4615517"/>
                </a:lnTo>
                <a:lnTo>
                  <a:pt x="0" y="461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269" y="1590415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18283" y="606107"/>
            <a:ext cx="87205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TECNOLOGÍAS DEL DESARROLLO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8118" y="4362965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269" y="7285603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84121" y="4642596"/>
            <a:ext cx="335949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rebase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Firestore NOSQL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30" y="1850029"/>
            <a:ext cx="73152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Ionic +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Angular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Capacitor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268" y="7619499"/>
            <a:ext cx="534352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enFoodFacts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Firebase Cloud Messaging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118" y="962025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30" y="3782575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62" y="6734309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5068" y="2877424"/>
            <a:ext cx="3609184" cy="5413776"/>
          </a:xfrm>
          <a:custGeom>
            <a:avLst/>
            <a:gdLst/>
            <a:ahLst/>
            <a:cxnLst/>
            <a:rect r="r" b="b" t="t" l="l"/>
            <a:pathLst>
              <a:path h="5413776" w="3609184">
                <a:moveTo>
                  <a:pt x="0" y="0"/>
                </a:moveTo>
                <a:lnTo>
                  <a:pt x="3609185" y="0"/>
                </a:lnTo>
                <a:lnTo>
                  <a:pt x="3609185" y="5413776"/>
                </a:lnTo>
                <a:lnTo>
                  <a:pt x="0" y="541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436" y="2406394"/>
            <a:ext cx="3341433" cy="6539534"/>
          </a:xfrm>
          <a:custGeom>
            <a:avLst/>
            <a:gdLst/>
            <a:ahLst/>
            <a:cxnLst/>
            <a:rect r="r" b="b" t="t" l="l"/>
            <a:pathLst>
              <a:path h="6539534" w="3341433">
                <a:moveTo>
                  <a:pt x="0" y="0"/>
                </a:moveTo>
                <a:lnTo>
                  <a:pt x="3341433" y="0"/>
                </a:lnTo>
                <a:lnTo>
                  <a:pt x="3341433" y="6539534"/>
                </a:lnTo>
                <a:lnTo>
                  <a:pt x="0" y="653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0307" y="2130847"/>
            <a:ext cx="4361464" cy="6539534"/>
          </a:xfrm>
          <a:custGeom>
            <a:avLst/>
            <a:gdLst/>
            <a:ahLst/>
            <a:cxnLst/>
            <a:rect r="r" b="b" t="t" l="l"/>
            <a:pathLst>
              <a:path h="6539534" w="4361464">
                <a:moveTo>
                  <a:pt x="0" y="0"/>
                </a:moveTo>
                <a:lnTo>
                  <a:pt x="4361464" y="0"/>
                </a:lnTo>
                <a:lnTo>
                  <a:pt x="4361464" y="6539534"/>
                </a:lnTo>
                <a:lnTo>
                  <a:pt x="0" y="653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2190" y="650875"/>
            <a:ext cx="53656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MOCKUP APP MÓVIL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1589" y="9068117"/>
            <a:ext cx="376912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INICIO/HOME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16946" y="9031605"/>
            <a:ext cx="53254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INICIO DE SESIÓN/LOGIN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8325" y="9031605"/>
            <a:ext cx="532542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REGISTRO DE INFORMACIÓN</a:t>
            </a: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DEL NIÑO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191" y="1269107"/>
            <a:ext cx="10009238" cy="6672825"/>
          </a:xfrm>
          <a:custGeom>
            <a:avLst/>
            <a:gdLst/>
            <a:ahLst/>
            <a:cxnLst/>
            <a:rect r="r" b="b" t="t" l="l"/>
            <a:pathLst>
              <a:path h="6672825" w="10009238">
                <a:moveTo>
                  <a:pt x="0" y="0"/>
                </a:moveTo>
                <a:lnTo>
                  <a:pt x="10009238" y="0"/>
                </a:lnTo>
                <a:lnTo>
                  <a:pt x="10009238" y="6672826"/>
                </a:lnTo>
                <a:lnTo>
                  <a:pt x="0" y="667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6982" y="1358105"/>
            <a:ext cx="50454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MOCKUP PWA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68855" y="7894308"/>
            <a:ext cx="596391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MENÚ Y SECCIÓN DE ALIMENTACIÓN DONDE SE REGISTRA LOS ALIMENTOS DEL PEQUEÑO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9379" y="3385027"/>
            <a:ext cx="13702959" cy="283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4"/>
              </a:lnSpc>
            </a:pP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MiniFit propone una solución concreta y alcanzable: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registrar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lo diario,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visualizar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con simpleza y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educar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con información clara. Con el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MVP Web + Android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validaremos con apoderados y ajustaremos.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Nuestro objetivo no es sustituir profesionales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, sino apoyar a las familias para mejorar hábitos con pequeños pasos.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29054" y="5873903"/>
            <a:ext cx="3629893" cy="3623281"/>
          </a:xfrm>
          <a:custGeom>
            <a:avLst/>
            <a:gdLst/>
            <a:ahLst/>
            <a:cxnLst/>
            <a:rect r="r" b="b" t="t" l="l"/>
            <a:pathLst>
              <a:path h="3623281" w="3629893">
                <a:moveTo>
                  <a:pt x="0" y="0"/>
                </a:moveTo>
                <a:lnTo>
                  <a:pt x="3629892" y="0"/>
                </a:lnTo>
                <a:lnTo>
                  <a:pt x="3629892" y="3623281"/>
                </a:lnTo>
                <a:lnTo>
                  <a:pt x="0" y="362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67299" y="449639"/>
            <a:ext cx="3575142" cy="876023"/>
          </a:xfrm>
          <a:custGeom>
            <a:avLst/>
            <a:gdLst/>
            <a:ahLst/>
            <a:cxnLst/>
            <a:rect r="r" b="b" t="t" l="l"/>
            <a:pathLst>
              <a:path h="876023" w="3575142">
                <a:moveTo>
                  <a:pt x="0" y="0"/>
                </a:moveTo>
                <a:lnTo>
                  <a:pt x="3575143" y="0"/>
                </a:lnTo>
                <a:lnTo>
                  <a:pt x="3575143" y="876023"/>
                </a:lnTo>
                <a:lnTo>
                  <a:pt x="0" y="87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2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0369" y="1527562"/>
            <a:ext cx="50454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CONCLUSIÓN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3192" y="273635"/>
            <a:ext cx="2797097" cy="5474212"/>
          </a:xfrm>
          <a:custGeom>
            <a:avLst/>
            <a:gdLst/>
            <a:ahLst/>
            <a:cxnLst/>
            <a:rect r="r" b="b" t="t" l="l"/>
            <a:pathLst>
              <a:path h="5474212" w="2797097">
                <a:moveTo>
                  <a:pt x="0" y="0"/>
                </a:moveTo>
                <a:lnTo>
                  <a:pt x="2797098" y="0"/>
                </a:lnTo>
                <a:lnTo>
                  <a:pt x="2797098" y="5474211"/>
                </a:lnTo>
                <a:lnTo>
                  <a:pt x="0" y="547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39815"/>
            <a:ext cx="6132686" cy="4088457"/>
          </a:xfrm>
          <a:custGeom>
            <a:avLst/>
            <a:gdLst/>
            <a:ahLst/>
            <a:cxnLst/>
            <a:rect r="r" b="b" t="t" l="l"/>
            <a:pathLst>
              <a:path h="4088457" w="6132686">
                <a:moveTo>
                  <a:pt x="0" y="0"/>
                </a:moveTo>
                <a:lnTo>
                  <a:pt x="6132686" y="0"/>
                </a:lnTo>
                <a:lnTo>
                  <a:pt x="6132686" y="4088458"/>
                </a:lnTo>
                <a:lnTo>
                  <a:pt x="0" y="408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2113" y="3186401"/>
            <a:ext cx="8323774" cy="18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61"/>
              </a:lnSpc>
            </a:pPr>
            <a:r>
              <a:rPr lang="en-US" b="true" sz="6687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PROYECTO MINIFIT</a:t>
            </a:r>
          </a:p>
          <a:p>
            <a:pPr algn="r">
              <a:lnSpc>
                <a:spcPts val="5229"/>
              </a:lnSpc>
              <a:spcBef>
                <a:spcPct val="0"/>
              </a:spcBef>
            </a:pPr>
            <a:r>
              <a:rPr lang="en-US" b="true" sz="3735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INGENIERÍA EN INFORMÁTICA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445762"/>
            <a:ext cx="6777741" cy="25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Integrantes: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Dyland Martinez Cisternas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Polet Adasme Peñailillo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Fernanda Barra Reyes</a:t>
            </a:r>
          </a:p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Sección: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Capstone-007v</a:t>
            </a:r>
          </a:p>
          <a:p>
            <a:pPr algn="l">
              <a:lnSpc>
                <a:spcPts val="4061"/>
              </a:lnSpc>
              <a:spcBef>
                <a:spcPct val="0"/>
              </a:spcBef>
            </a:pPr>
            <a:r>
              <a:rPr lang="en-US" b="true" sz="290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Docente: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Fernando Herrera Francesconi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31770" y="658435"/>
            <a:ext cx="3809041" cy="937976"/>
          </a:xfrm>
          <a:custGeom>
            <a:avLst/>
            <a:gdLst/>
            <a:ahLst/>
            <a:cxnLst/>
            <a:rect r="r" b="b" t="t" l="l"/>
            <a:pathLst>
              <a:path h="937976" w="3809041">
                <a:moveTo>
                  <a:pt x="0" y="0"/>
                </a:moveTo>
                <a:lnTo>
                  <a:pt x="3809041" y="0"/>
                </a:lnTo>
                <a:lnTo>
                  <a:pt x="3809041" y="937977"/>
                </a:lnTo>
                <a:lnTo>
                  <a:pt x="0" y="93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5545" y="6010842"/>
            <a:ext cx="2854598" cy="3806130"/>
          </a:xfrm>
          <a:custGeom>
            <a:avLst/>
            <a:gdLst/>
            <a:ahLst/>
            <a:cxnLst/>
            <a:rect r="r" b="b" t="t" l="l"/>
            <a:pathLst>
              <a:path h="3806130" w="2854598">
                <a:moveTo>
                  <a:pt x="0" y="0"/>
                </a:moveTo>
                <a:lnTo>
                  <a:pt x="2854598" y="0"/>
                </a:lnTo>
                <a:lnTo>
                  <a:pt x="2854598" y="3806130"/>
                </a:lnTo>
                <a:lnTo>
                  <a:pt x="0" y="380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5958" y="2191177"/>
            <a:ext cx="10914766" cy="615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PROBLEMÁTICA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PROPUESTA - SOLUCIÓN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OBJETIVOS DEL PROYECTO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ALCANCES MVP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PRINCIPALES FUNCIONALIDADES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MODELO CANVAS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METODOLOGÍA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COSTOS Y ESTRATEGÍA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ESTUDIO DE MERCADO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TECNOLOGÍAS DEL DESARROLLO 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MOCKUPS APP Y PWA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556574" y="962025"/>
            <a:ext cx="14394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57891" y="586083"/>
            <a:ext cx="34919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PROBLEMÁTICA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49324" y="3888920"/>
            <a:ext cx="7302809" cy="632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05503"/>
            <a:ext cx="528192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b="true" sz="4600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OB</a:t>
            </a:r>
            <a:r>
              <a:rPr lang="en-US" b="true" sz="4600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ESIDAD INFANTIL EN CHILE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91136" y="1609475"/>
            <a:ext cx="10896864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Bajo nivel de actividad fisica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Uso excesivo de tecnología y pantallas.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Falta de educación alimentaria en los hogares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Escaso tiempo de los padres para supervisar hábitos.</a:t>
            </a:r>
          </a:p>
          <a:p>
            <a:pPr algn="l">
              <a:lnSpc>
                <a:spcPts val="448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9108" y="2496951"/>
            <a:ext cx="6418066" cy="7759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8511" y="800045"/>
            <a:ext cx="3905174" cy="3158310"/>
          </a:xfrm>
          <a:custGeom>
            <a:avLst/>
            <a:gdLst/>
            <a:ahLst/>
            <a:cxnLst/>
            <a:rect r="r" b="b" t="t" l="l"/>
            <a:pathLst>
              <a:path h="3158310" w="3905174">
                <a:moveTo>
                  <a:pt x="0" y="0"/>
                </a:moveTo>
                <a:lnTo>
                  <a:pt x="3905174" y="0"/>
                </a:lnTo>
                <a:lnTo>
                  <a:pt x="3905174" y="3158310"/>
                </a:lnTo>
                <a:lnTo>
                  <a:pt x="0" y="315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2921" y="6193915"/>
            <a:ext cx="3466457" cy="3457791"/>
          </a:xfrm>
          <a:custGeom>
            <a:avLst/>
            <a:gdLst/>
            <a:ahLst/>
            <a:cxnLst/>
            <a:rect r="r" b="b" t="t" l="l"/>
            <a:pathLst>
              <a:path h="3457791" w="3466457">
                <a:moveTo>
                  <a:pt x="0" y="0"/>
                </a:moveTo>
                <a:lnTo>
                  <a:pt x="3466457" y="0"/>
                </a:lnTo>
                <a:lnTo>
                  <a:pt x="3466457" y="3457791"/>
                </a:lnTo>
                <a:lnTo>
                  <a:pt x="0" y="3457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40748" y="3334101"/>
            <a:ext cx="3017259" cy="2387406"/>
          </a:xfrm>
          <a:custGeom>
            <a:avLst/>
            <a:gdLst/>
            <a:ahLst/>
            <a:cxnLst/>
            <a:rect r="r" b="b" t="t" l="l"/>
            <a:pathLst>
              <a:path h="2387406" w="3017259">
                <a:moveTo>
                  <a:pt x="0" y="0"/>
                </a:moveTo>
                <a:lnTo>
                  <a:pt x="3017259" y="0"/>
                </a:lnTo>
                <a:lnTo>
                  <a:pt x="3017259" y="2387406"/>
                </a:lnTo>
                <a:lnTo>
                  <a:pt x="0" y="2387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12525"/>
            <a:ext cx="12518889" cy="622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 de alimentación + actividad física.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Gráficos y estadísticas de progreso.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F</a:t>
            </a: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ichas nutricionales y reportes periódicos.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Integración OpenFoodFacts.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T</a:t>
            </a: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ips y educación alimentaria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Patrocinio identificado con nota «Patrocinado»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9306" y="962025"/>
            <a:ext cx="27030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PROPUESTA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9306" y="1881360"/>
            <a:ext cx="1029920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PLATAFO</a:t>
            </a:r>
            <a:r>
              <a:rPr lang="en-US" b="true" sz="2900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RMA MOVIL Y WEB PARA QUE APODERADOS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56" y="191969"/>
            <a:ext cx="2507650" cy="2507650"/>
          </a:xfrm>
          <a:custGeom>
            <a:avLst/>
            <a:gdLst/>
            <a:ahLst/>
            <a:cxnLst/>
            <a:rect r="r" b="b" t="t" l="l"/>
            <a:pathLst>
              <a:path h="2507650" w="2507650">
                <a:moveTo>
                  <a:pt x="0" y="0"/>
                </a:moveTo>
                <a:lnTo>
                  <a:pt x="2507650" y="0"/>
                </a:lnTo>
                <a:lnTo>
                  <a:pt x="2507650" y="2507650"/>
                </a:lnTo>
                <a:lnTo>
                  <a:pt x="0" y="250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7764" y="411395"/>
            <a:ext cx="3629893" cy="3623281"/>
          </a:xfrm>
          <a:custGeom>
            <a:avLst/>
            <a:gdLst/>
            <a:ahLst/>
            <a:cxnLst/>
            <a:rect r="r" b="b" t="t" l="l"/>
            <a:pathLst>
              <a:path h="3623281" w="3629893">
                <a:moveTo>
                  <a:pt x="0" y="0"/>
                </a:moveTo>
                <a:lnTo>
                  <a:pt x="3629893" y="0"/>
                </a:lnTo>
                <a:lnTo>
                  <a:pt x="3629893" y="3623281"/>
                </a:lnTo>
                <a:lnTo>
                  <a:pt x="0" y="362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59147" y="827633"/>
            <a:ext cx="58042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OBJETIVOS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2895" y="5100524"/>
            <a:ext cx="99119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Promover cambios sost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enibles en la vida familiar.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2895" y="5795214"/>
            <a:ext cx="65469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Of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recer calificación educativa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2895" y="4405834"/>
            <a:ext cx="88903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Visualizar 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el progreso con reportes simples.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5537" y="3711144"/>
            <a:ext cx="10458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Concientizar a los pad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res sobre hábitos saludables.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65537" y="3017202"/>
            <a:ext cx="102469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Facilitar 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 de alimentación y actividad física.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63556" y="7109040"/>
            <a:ext cx="6312362" cy="5231370"/>
          </a:xfrm>
          <a:custGeom>
            <a:avLst/>
            <a:gdLst/>
            <a:ahLst/>
            <a:cxnLst/>
            <a:rect r="r" b="b" t="t" l="l"/>
            <a:pathLst>
              <a:path h="5231370" w="6312362">
                <a:moveTo>
                  <a:pt x="0" y="0"/>
                </a:moveTo>
                <a:lnTo>
                  <a:pt x="6312362" y="0"/>
                </a:lnTo>
                <a:lnTo>
                  <a:pt x="6312362" y="5231369"/>
                </a:lnTo>
                <a:lnTo>
                  <a:pt x="0" y="523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1621" y="523720"/>
            <a:ext cx="7251936" cy="78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0"/>
              </a:lnSpc>
              <a:spcBef>
                <a:spcPct val="0"/>
              </a:spcBef>
            </a:pPr>
            <a:r>
              <a:rPr lang="en-US" b="true" sz="4614" spc="1047">
                <a:solidFill>
                  <a:srgbClr val="2B2C3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ALCANCES - MVP</a:t>
            </a:r>
          </a:p>
        </p:txBody>
      </p:sp>
      <p:sp>
        <p:nvSpPr>
          <p:cNvPr name="AutoShape 3" id="3"/>
          <p:cNvSpPr/>
          <p:nvPr/>
        </p:nvSpPr>
        <p:spPr>
          <a:xfrm>
            <a:off x="4950221" y="1311387"/>
            <a:ext cx="2654322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8518" y="6242038"/>
            <a:ext cx="3234887" cy="3234887"/>
          </a:xfrm>
          <a:custGeom>
            <a:avLst/>
            <a:gdLst/>
            <a:ahLst/>
            <a:cxnLst/>
            <a:rect r="r" b="b" t="t" l="l"/>
            <a:pathLst>
              <a:path h="3234887" w="3234887">
                <a:moveTo>
                  <a:pt x="0" y="0"/>
                </a:moveTo>
                <a:lnTo>
                  <a:pt x="3234887" y="0"/>
                </a:lnTo>
                <a:lnTo>
                  <a:pt x="3234887" y="3234887"/>
                </a:lnTo>
                <a:lnTo>
                  <a:pt x="0" y="3234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1713" y="6699238"/>
            <a:ext cx="3006287" cy="3006287"/>
          </a:xfrm>
          <a:custGeom>
            <a:avLst/>
            <a:gdLst/>
            <a:ahLst/>
            <a:cxnLst/>
            <a:rect r="r" b="b" t="t" l="l"/>
            <a:pathLst>
              <a:path h="3006287" w="3006287">
                <a:moveTo>
                  <a:pt x="0" y="0"/>
                </a:moveTo>
                <a:lnTo>
                  <a:pt x="3006287" y="0"/>
                </a:lnTo>
                <a:lnTo>
                  <a:pt x="3006287" y="3006287"/>
                </a:lnTo>
                <a:lnTo>
                  <a:pt x="0" y="300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2393" y="1754767"/>
            <a:ext cx="3952203" cy="6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  <a:spcBef>
                <a:spcPct val="0"/>
              </a:spcBef>
            </a:pPr>
            <a:r>
              <a:rPr lang="en-US" b="true" sz="3614" spc="820">
                <a:solidFill>
                  <a:srgbClr val="2B2C3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PROPÓSITO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5075" y="1745242"/>
            <a:ext cx="8162925" cy="63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FUERA DE ALCANCE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918" y="3191192"/>
            <a:ext cx="7483407" cy="202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Apoyo a Padres 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Beneficio indirecto al niño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Conciencia social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8202" y="2699188"/>
            <a:ext cx="7541098" cy="682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Módulos financieros o de monetización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Gamificación avanzada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Inteligencia Artificial avanzada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Integración con gimnasios o asesorías externas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Compatibilidad con dispositivos wearables</a:t>
            </a:r>
          </a:p>
          <a:p>
            <a:pPr algn="l">
              <a:lnSpc>
                <a:spcPts val="5401"/>
              </a:lnSpc>
            </a:pPr>
          </a:p>
          <a:p>
            <a:pPr algn="l">
              <a:lnSpc>
                <a:spcPts val="540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7298" y="1486681"/>
            <a:ext cx="3268613" cy="3264528"/>
          </a:xfrm>
          <a:custGeom>
            <a:avLst/>
            <a:gdLst/>
            <a:ahLst/>
            <a:cxnLst/>
            <a:rect r="r" b="b" t="t" l="l"/>
            <a:pathLst>
              <a:path h="3264528" w="3268613">
                <a:moveTo>
                  <a:pt x="0" y="0"/>
                </a:moveTo>
                <a:lnTo>
                  <a:pt x="3268613" y="0"/>
                </a:lnTo>
                <a:lnTo>
                  <a:pt x="3268613" y="3264528"/>
                </a:lnTo>
                <a:lnTo>
                  <a:pt x="0" y="326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595" y="7216418"/>
            <a:ext cx="3093077" cy="3070582"/>
          </a:xfrm>
          <a:custGeom>
            <a:avLst/>
            <a:gdLst/>
            <a:ahLst/>
            <a:cxnLst/>
            <a:rect r="r" b="b" t="t" l="l"/>
            <a:pathLst>
              <a:path h="3070582" w="3093077">
                <a:moveTo>
                  <a:pt x="0" y="0"/>
                </a:moveTo>
                <a:lnTo>
                  <a:pt x="3093077" y="0"/>
                </a:lnTo>
                <a:lnTo>
                  <a:pt x="3093077" y="3070582"/>
                </a:lnTo>
                <a:lnTo>
                  <a:pt x="0" y="307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463" y="1096288"/>
            <a:ext cx="11340445" cy="612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PRINCIPALES FUNCIONALIDADES:</a:t>
            </a:r>
          </a:p>
          <a:p>
            <a:pPr algn="l">
              <a:lnSpc>
                <a:spcPts val="4340"/>
              </a:lnSpc>
            </a:pP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Login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Autenticacion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Registros Básicos del niño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Ingreso de alimentación diaria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 de actividad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Visualización de estadisticas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Recomendaciones saludables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Chatbot educativo básico 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662613" y="5143500"/>
            <a:ext cx="5869370" cy="5858679"/>
          </a:xfrm>
          <a:custGeom>
            <a:avLst/>
            <a:gdLst/>
            <a:ahLst/>
            <a:cxnLst/>
            <a:rect r="r" b="b" t="t" l="l"/>
            <a:pathLst>
              <a:path h="5858679" w="5869370">
                <a:moveTo>
                  <a:pt x="0" y="0"/>
                </a:moveTo>
                <a:lnTo>
                  <a:pt x="5869370" y="0"/>
                </a:lnTo>
                <a:lnTo>
                  <a:pt x="5869370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73063" y="3044092"/>
            <a:ext cx="4186238" cy="6276801"/>
          </a:xfrm>
          <a:custGeom>
            <a:avLst/>
            <a:gdLst/>
            <a:ahLst/>
            <a:cxnLst/>
            <a:rect r="r" b="b" t="t" l="l"/>
            <a:pathLst>
              <a:path h="6276801" w="4186238">
                <a:moveTo>
                  <a:pt x="0" y="0"/>
                </a:moveTo>
                <a:lnTo>
                  <a:pt x="4186237" y="0"/>
                </a:lnTo>
                <a:lnTo>
                  <a:pt x="4186237" y="6276801"/>
                </a:lnTo>
                <a:lnTo>
                  <a:pt x="0" y="6276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4409" y="2311192"/>
            <a:ext cx="2298541" cy="2298541"/>
          </a:xfrm>
          <a:custGeom>
            <a:avLst/>
            <a:gdLst/>
            <a:ahLst/>
            <a:cxnLst/>
            <a:rect r="r" b="b" t="t" l="l"/>
            <a:pathLst>
              <a:path h="2298541" w="2298541">
                <a:moveTo>
                  <a:pt x="0" y="0"/>
                </a:moveTo>
                <a:lnTo>
                  <a:pt x="2298541" y="0"/>
                </a:lnTo>
                <a:lnTo>
                  <a:pt x="2298541" y="2298541"/>
                </a:lnTo>
                <a:lnTo>
                  <a:pt x="0" y="229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3874" y="3265609"/>
            <a:ext cx="2447553" cy="2447553"/>
          </a:xfrm>
          <a:custGeom>
            <a:avLst/>
            <a:gdLst/>
            <a:ahLst/>
            <a:cxnLst/>
            <a:rect r="r" b="b" t="t" l="l"/>
            <a:pathLst>
              <a:path h="2447553" w="2447553">
                <a:moveTo>
                  <a:pt x="0" y="0"/>
                </a:moveTo>
                <a:lnTo>
                  <a:pt x="2447553" y="0"/>
                </a:lnTo>
                <a:lnTo>
                  <a:pt x="2447553" y="2447553"/>
                </a:lnTo>
                <a:lnTo>
                  <a:pt x="0" y="2447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2788" y="5143500"/>
            <a:ext cx="2688248" cy="2688248"/>
          </a:xfrm>
          <a:custGeom>
            <a:avLst/>
            <a:gdLst/>
            <a:ahLst/>
            <a:cxnLst/>
            <a:rect r="r" b="b" t="t" l="l"/>
            <a:pathLst>
              <a:path h="2688248" w="2688248">
                <a:moveTo>
                  <a:pt x="0" y="0"/>
                </a:moveTo>
                <a:lnTo>
                  <a:pt x="2688248" y="0"/>
                </a:lnTo>
                <a:lnTo>
                  <a:pt x="2688248" y="2688248"/>
                </a:lnTo>
                <a:lnTo>
                  <a:pt x="0" y="2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8271" y="614362"/>
            <a:ext cx="868035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METODOLOGÍA ÁGIL SCRUM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4762817"/>
            <a:ext cx="421287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Dyland Martinez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Jefe de Proyectos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1307" y="5919787"/>
            <a:ext cx="429268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Polet Adasme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10473" y="8233728"/>
            <a:ext cx="421287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Fernanda Barra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525" y="1997919"/>
            <a:ext cx="8225301" cy="4919563"/>
          </a:xfrm>
          <a:custGeom>
            <a:avLst/>
            <a:gdLst/>
            <a:ahLst/>
            <a:cxnLst/>
            <a:rect r="r" b="b" t="t" l="l"/>
            <a:pathLst>
              <a:path h="4919563" w="8225301">
                <a:moveTo>
                  <a:pt x="0" y="0"/>
                </a:moveTo>
                <a:lnTo>
                  <a:pt x="8225300" y="0"/>
                </a:lnTo>
                <a:lnTo>
                  <a:pt x="8225300" y="4919562"/>
                </a:lnTo>
                <a:lnTo>
                  <a:pt x="0" y="4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2656" y="4743450"/>
            <a:ext cx="7489388" cy="4746795"/>
          </a:xfrm>
          <a:custGeom>
            <a:avLst/>
            <a:gdLst/>
            <a:ahLst/>
            <a:cxnLst/>
            <a:rect r="r" b="b" t="t" l="l"/>
            <a:pathLst>
              <a:path h="4746795" w="7489388">
                <a:moveTo>
                  <a:pt x="0" y="0"/>
                </a:moveTo>
                <a:lnTo>
                  <a:pt x="7489388" y="0"/>
                </a:lnTo>
                <a:lnTo>
                  <a:pt x="7489388" y="4746795"/>
                </a:lnTo>
                <a:lnTo>
                  <a:pt x="0" y="4746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25706" y="294750"/>
            <a:ext cx="3406337" cy="3406337"/>
          </a:xfrm>
          <a:custGeom>
            <a:avLst/>
            <a:gdLst/>
            <a:ahLst/>
            <a:cxnLst/>
            <a:rect r="r" b="b" t="t" l="l"/>
            <a:pathLst>
              <a:path h="3406337" w="3406337">
                <a:moveTo>
                  <a:pt x="0" y="0"/>
                </a:moveTo>
                <a:lnTo>
                  <a:pt x="3406338" y="0"/>
                </a:lnTo>
                <a:lnTo>
                  <a:pt x="3406338" y="3406337"/>
                </a:lnTo>
                <a:lnTo>
                  <a:pt x="0" y="340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8817" y="764769"/>
            <a:ext cx="8680351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METODOLOGÍA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DAGyKIIi9Qw</dc:identifier>
  <dcterms:modified xsi:type="dcterms:W3CDTF">2011-08-01T06:04:30Z</dcterms:modified>
  <cp:revision>1</cp:revision>
  <dc:title>Presentacion 1</dc:title>
</cp:coreProperties>
</file>